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 id="290" r:id="rId36"/>
    <p:sldId id="295" r:id="rId37"/>
    <p:sldId id="296" r:id="rId38"/>
    <p:sldId id="297" r:id="rId39"/>
    <p:sldId id="298" r:id="rId40"/>
    <p:sldId id="299" r:id="rId41"/>
    <p:sldId id="300" r:id="rId42"/>
    <p:sldId id="301" r:id="rId43"/>
    <p:sldId id="302" r:id="rId44"/>
    <p:sldId id="303" r:id="rId45"/>
    <p:sldId id="310" r:id="rId46"/>
    <p:sldId id="311" r:id="rId47"/>
    <p:sldId id="312" r:id="rId48"/>
    <p:sldId id="304" r:id="rId49"/>
    <p:sldId id="305" r:id="rId50"/>
    <p:sldId id="313" r:id="rId51"/>
    <p:sldId id="314" r:id="rId52"/>
    <p:sldId id="315" r:id="rId53"/>
    <p:sldId id="316" r:id="rId54"/>
    <p:sldId id="317" r:id="rId55"/>
    <p:sldId id="318" r:id="rId56"/>
    <p:sldId id="319" r:id="rId57"/>
    <p:sldId id="325" r:id="rId58"/>
    <p:sldId id="327" r:id="rId59"/>
    <p:sldId id="326" r:id="rId60"/>
    <p:sldId id="328" r:id="rId61"/>
    <p:sldId id="331" r:id="rId62"/>
    <p:sldId id="32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howGuides="1">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18/07/22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18/07/22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g.com/publications/2017/marketing-sales-digital-go-to-market-transformation-mobile-marketing-new-b2b-buyer?_ga=2.41921899.872871797.1629107159-511411854.16267136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omnichannel-in-b2b-sales-the-new-normal-in-a-year-that-has-been-anything-but" TargetMode="External"/><Relationship Id="rId2" Type="http://schemas.openxmlformats.org/officeDocument/2006/relationships/hyperlink" Target="https://www.elasticpath.com/solutions/omnichannel-ecommer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lasticpath.com/b2b2c-ecommerce-business-mod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virtocommerce.com/industry/retai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virtocommerce.com/solutions/marketplac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virtocommerce.com/solutions/startup-ecommerce-platform" TargetMode="External"/><Relationship Id="rId2" Type="http://schemas.openxmlformats.org/officeDocument/2006/relationships/hyperlink" Target="https://virtocommerce.com/industry/manufacturin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masterclass.com/articles/b2c-sales-guid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b-to.png"/>
          <p:cNvPicPr>
            <a:picLocks noGrp="1" noChangeAspect="1"/>
          </p:cNvPicPr>
          <p:nvPr>
            <p:ph idx="1"/>
          </p:nvPr>
        </p:nvPicPr>
        <p:blipFill>
          <a:blip r:embed="rId2" cstate="print"/>
          <a:stretch>
            <a:fillRect/>
          </a:stretch>
        </p:blipFill>
        <p:spPr>
          <a:xfrm>
            <a:off x="990600" y="1143000"/>
            <a:ext cx="8102599"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Business (B2B)</a:t>
            </a:r>
            <a:endParaRPr lang="en-US" dirty="0"/>
          </a:p>
        </p:txBody>
      </p:sp>
      <p:sp>
        <p:nvSpPr>
          <p:cNvPr id="3" name="Content Placeholder 2"/>
          <p:cNvSpPr>
            <a:spLocks noGrp="1"/>
          </p:cNvSpPr>
          <p:nvPr>
            <p:ph idx="1"/>
          </p:nvPr>
        </p:nvSpPr>
        <p:spPr>
          <a:xfrm>
            <a:off x="990600" y="1219200"/>
            <a:ext cx="7924800" cy="5257800"/>
          </a:xfrm>
        </p:spPr>
        <p:txBody>
          <a:bodyPr>
            <a:noAutofit/>
          </a:bodyPr>
          <a:lstStyle/>
          <a:p>
            <a:pPr algn="just">
              <a:buNone/>
            </a:pPr>
            <a:r>
              <a:rPr lang="en-US" sz="1300" dirty="0" smtClean="0"/>
              <a:t>	As the name implies, business to business (B2B) is when a company markets its products or services directly to other businesses. Or simply saying - A website following the B2B business model sells its products to an intermediate buyer who then sells the product to the final customer. </a:t>
            </a:r>
          </a:p>
          <a:p>
            <a:pPr algn="just">
              <a:buNone/>
            </a:pPr>
            <a:r>
              <a:rPr lang="en-US" sz="1300" b="1" dirty="0" smtClean="0"/>
              <a:t>	</a:t>
            </a:r>
          </a:p>
          <a:p>
            <a:pPr algn="just">
              <a:buNone/>
            </a:pPr>
            <a:r>
              <a:rPr lang="en-US" sz="1300" b="1" dirty="0" smtClean="0"/>
              <a:t>	B2B E-Business</a:t>
            </a:r>
            <a:r>
              <a:rPr lang="en-US" sz="1300" dirty="0" smtClean="0"/>
              <a:t> can be broken down into two methodologies, vertical and horizontal.	</a:t>
            </a:r>
          </a:p>
          <a:p>
            <a:pPr algn="just">
              <a:buNone/>
            </a:pPr>
            <a:r>
              <a:rPr lang="en-US" sz="1300" dirty="0" smtClean="0"/>
              <a:t> 	Vertically oriented businesses sell to customers within a specific industry. With a horizontal approach, you are selling to customers across a myriad of industries. Each approach has their own pros and cons, such as industry expertise and market depth (vertical) versus wide-spread market coverage and diversification (horizontal).</a:t>
            </a:r>
          </a:p>
          <a:p>
            <a:pPr algn="just">
              <a:buNone/>
            </a:pPr>
            <a:r>
              <a:rPr lang="en-US" sz="1300" dirty="0" smtClean="0"/>
              <a:t>	Both can be a lucrative pathway, but your strategy will depend on your products and customers, so consider them carefully.</a:t>
            </a:r>
          </a:p>
          <a:p>
            <a:pPr algn="just">
              <a:buNone/>
            </a:pPr>
            <a:endParaRPr lang="en-US" sz="1300" dirty="0" smtClean="0"/>
          </a:p>
          <a:p>
            <a:pPr algn="just">
              <a:buNone/>
            </a:pPr>
            <a:r>
              <a:rPr lang="en-US" sz="1300" dirty="0" smtClean="0"/>
              <a:t>	Historically, B2B businesses had always been a few steps behind their direct-to-consumer counterparts, especially when it came to commerce innovation and digital sales. The problem lay in price negotiation and collaboration, and many businesses were used to leveraging sales representatives as the primary revenue generating channel. BUT The modern B2B buyer has gotten quite tech savvy though, and now shares many of the same demands and buying habits as the average buyer. Convenience, flexibility, personalization, and integrated experiences are expected and now business-critical.</a:t>
            </a:r>
          </a:p>
          <a:p>
            <a:pPr algn="just">
              <a:buNone/>
            </a:pPr>
            <a:endParaRPr lang="en-US" sz="1300" dirty="0" smtClean="0"/>
          </a:p>
          <a:p>
            <a:pPr algn="just">
              <a:buNone/>
            </a:pPr>
            <a:r>
              <a:rPr lang="en-US" sz="1300" dirty="0" smtClean="0"/>
              <a:t>	 Despite the slow adoption of digital strategies, B2B brands have focusing more and more on E-Business to keep up with consumers. </a:t>
            </a:r>
            <a:r>
              <a:rPr lang="en-US" sz="1300" b="1" dirty="0" smtClean="0"/>
              <a:t>A recent report by Gartner uncovered a recent dramatic shift with B2B digital commerce initiatives surpassing B2C. Gartner assumes "By 2025, 75% of B2B manufacturers will sell directly to their customers via digital commerce."</a:t>
            </a:r>
          </a:p>
          <a:p>
            <a:pPr algn="just">
              <a:buNone/>
            </a:pP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p:txBody>
          <a:bodyPr>
            <a:normAutofit lnSpcReduction="10000"/>
          </a:bodyPr>
          <a:lstStyle/>
          <a:p>
            <a:pPr algn="just"/>
            <a:r>
              <a:rPr lang="en-US" sz="1300" b="1" dirty="0" smtClean="0"/>
              <a:t>B2B E-Business</a:t>
            </a:r>
            <a:r>
              <a:rPr lang="en-US" sz="1300" dirty="0" smtClean="0"/>
              <a:t> has rapidly been changing over the past few years, and 2021 is no exception. With the disruption of COVID-19, new trends have emerged, and the E-Business landscape is transforming. B2B companies are implementing new strategies to adapt to a changing market and take advantage of a growing online customer base, characterized by rising mobile usage, new expectations for personalization and .self-service, and increasing demand for digital connectivity.</a:t>
            </a:r>
          </a:p>
          <a:p>
            <a:pPr algn="just">
              <a:buNone/>
            </a:pPr>
            <a:r>
              <a:rPr lang="en-US" sz="1400" b="1" u="sng" dirty="0" smtClean="0"/>
              <a:t>	1) M-Commerce is on the rise:</a:t>
            </a:r>
          </a:p>
          <a:p>
            <a:pPr algn="just"/>
            <a:r>
              <a:rPr lang="en-US" sz="1400" dirty="0" smtClean="0"/>
              <a:t>Mobile has continued to transform the B2B landscape, with more and more consumers demanding seamless, aesthetic, and flexible mobile experiences. Rather than simply comparing product offerings and services across businesses in an industry, consumers are increasingly comparing the digital experiences they have had and have come to expect. </a:t>
            </a:r>
            <a:r>
              <a:rPr lang="en-US" sz="1400" b="1" dirty="0" smtClean="0"/>
              <a:t>Google recently partnered with The Boston Consulting Group (BCG) </a:t>
            </a:r>
            <a:r>
              <a:rPr lang="en-US" sz="1400" dirty="0" smtClean="0"/>
              <a:t>to research how mobile has been impacting B2B customers and organizations. </a:t>
            </a:r>
            <a:r>
              <a:rPr lang="en-US" sz="1400" b="1" dirty="0" smtClean="0">
                <a:hlinkClick r:id="rId2"/>
              </a:rPr>
              <a:t>Key data</a:t>
            </a:r>
            <a:r>
              <a:rPr lang="en-US" sz="1400" dirty="0" smtClean="0"/>
              <a:t> shows that:</a:t>
            </a:r>
          </a:p>
          <a:p>
            <a:endParaRPr lang="en-US" sz="1400" dirty="0" smtClean="0"/>
          </a:p>
          <a:p>
            <a:pPr>
              <a:buFont typeface="Wingdings" pitchFamily="2" charset="2"/>
              <a:buChar char="Ø"/>
            </a:pPr>
            <a:r>
              <a:rPr lang="en-US" sz="1400" dirty="0" smtClean="0"/>
              <a:t>Mobile influences an average of over 40% of revenue in leading B2B organizations.</a:t>
            </a:r>
          </a:p>
          <a:p>
            <a:pPr>
              <a:buFont typeface="Wingdings" pitchFamily="2" charset="2"/>
              <a:buChar char="Ø"/>
            </a:pPr>
            <a:r>
              <a:rPr lang="en-US" sz="1400" dirty="0" smtClean="0"/>
              <a:t>50% of current B2B search queries are made on </a:t>
            </a:r>
            <a:r>
              <a:rPr lang="en-US" sz="1400" dirty="0" err="1" smtClean="0"/>
              <a:t>smartphones</a:t>
            </a:r>
            <a:r>
              <a:rPr lang="en-US" sz="1400" dirty="0" smtClean="0"/>
              <a:t>, with BCG expecting that figure to grow to 70% by 2020.</a:t>
            </a:r>
          </a:p>
          <a:p>
            <a:pPr>
              <a:buFont typeface="Wingdings" pitchFamily="2" charset="2"/>
              <a:buChar char="Ø"/>
            </a:pPr>
            <a:r>
              <a:rPr lang="en-US" sz="1400" dirty="0" smtClean="0"/>
              <a:t>Daily mobile usage per B2B worker is expected to increase from 2 hours to 3 hours, driven by </a:t>
            </a:r>
            <a:r>
              <a:rPr lang="en-US" sz="1400" dirty="0" err="1" smtClean="0"/>
              <a:t>millennials</a:t>
            </a:r>
            <a:r>
              <a:rPr lang="en-US" sz="1400" dirty="0" smtClean="0"/>
              <a:t>, Gen Z, and the increasing use of </a:t>
            </a:r>
            <a:r>
              <a:rPr lang="en-US" sz="1400" dirty="0" err="1" smtClean="0"/>
              <a:t>smartphones</a:t>
            </a:r>
            <a:r>
              <a:rPr lang="en-US" sz="1400" dirty="0" smtClean="0"/>
              <a:t> by older workers.</a:t>
            </a:r>
          </a:p>
          <a:p>
            <a:pPr>
              <a:buFont typeface="Wingdings" pitchFamily="2" charset="2"/>
              <a:buChar char="Ø"/>
            </a:pPr>
            <a:r>
              <a:rPr lang="en-US" sz="1400" dirty="0" smtClean="0"/>
              <a:t>More than 90% of B2B buyers reporting a superior mobile experience claim that they would be more likely to repurchase from the same vendor, while only 50% claim so when reporting a poor mobile experience.</a:t>
            </a:r>
          </a:p>
          <a:p>
            <a:pPr algn="just"/>
            <a:endParaRPr lang="en-US" sz="1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XL_20220509_005036906.MP.jpg"/>
          <p:cNvPicPr>
            <a:picLocks noGrp="1" noChangeAspect="1"/>
          </p:cNvPicPr>
          <p:nvPr>
            <p:ph idx="1"/>
          </p:nvPr>
        </p:nvPicPr>
        <p:blipFill>
          <a:blip r:embed="rId2" cstate="print"/>
          <a:stretch>
            <a:fillRect/>
          </a:stretch>
        </p:blipFill>
        <p:spPr>
          <a:xfrm>
            <a:off x="0" y="1"/>
            <a:ext cx="9144000" cy="4267200"/>
          </a:xfrm>
        </p:spPr>
      </p:pic>
      <p:sp>
        <p:nvSpPr>
          <p:cNvPr id="50178" name="AutoShape 2" descr="BCG-Report-Mobile-Commerce-Leaders-Versus-Lagg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90600" y="4343400"/>
            <a:ext cx="8001000" cy="2400657"/>
          </a:xfrm>
          <a:prstGeom prst="rect">
            <a:avLst/>
          </a:prstGeom>
        </p:spPr>
        <p:txBody>
          <a:bodyPr wrap="square">
            <a:spAutoFit/>
          </a:bodyPr>
          <a:lstStyle/>
          <a:p>
            <a:pPr algn="just"/>
            <a:r>
              <a:rPr lang="en-US" sz="1500" dirty="0" smtClean="0"/>
              <a:t>As of 2021, mobile has continued to expand and proliferate the B2B eCommerce space, and its growth will likely extend over the coming years. B2B marketers must boost their mobile efforts to capitalize on this rapid trend. Here are 5 calls to action for businesses hoping to accelerate their mobile integration:</a:t>
            </a:r>
          </a:p>
          <a:p>
            <a:pPr marL="342900" indent="-342900" algn="just">
              <a:buFont typeface="+mj-lt"/>
              <a:buAutoNum type="arabicPeriod"/>
            </a:pPr>
            <a:endParaRPr lang="en-US" sz="1500" dirty="0" smtClean="0"/>
          </a:p>
          <a:p>
            <a:pPr marL="342900" indent="-342900" algn="just">
              <a:buFont typeface="+mj-lt"/>
              <a:buAutoNum type="arabicPeriod"/>
            </a:pPr>
            <a:r>
              <a:rPr lang="en-US" sz="1500" dirty="0" smtClean="0"/>
              <a:t>Track buyer experiences across media and devices</a:t>
            </a:r>
          </a:p>
          <a:p>
            <a:pPr marL="342900" indent="-342900" algn="just">
              <a:buFont typeface="+mj-lt"/>
              <a:buAutoNum type="arabicPeriod"/>
            </a:pPr>
            <a:r>
              <a:rPr lang="en-US" sz="1500" dirty="0" smtClean="0"/>
              <a:t>Invest into building visual and frictionless mobile experiences for customers</a:t>
            </a:r>
          </a:p>
          <a:p>
            <a:pPr marL="342900" indent="-342900" algn="just">
              <a:buFont typeface="+mj-lt"/>
              <a:buAutoNum type="arabicPeriod"/>
            </a:pPr>
            <a:r>
              <a:rPr lang="en-US" sz="1500" dirty="0" smtClean="0"/>
              <a:t>Adapt data collection to a company’s business model and size</a:t>
            </a:r>
          </a:p>
          <a:p>
            <a:pPr marL="342900" indent="-342900" algn="just">
              <a:buFont typeface="+mj-lt"/>
              <a:buAutoNum type="arabicPeriod"/>
            </a:pPr>
            <a:r>
              <a:rPr lang="en-US" sz="1500" dirty="0" smtClean="0"/>
              <a:t>Increase mobile advertising while adjusting marketing strategies based on results</a:t>
            </a:r>
          </a:p>
          <a:p>
            <a:pPr marL="342900" indent="-342900" algn="just">
              <a:buFont typeface="+mj-lt"/>
              <a:buAutoNum type="arabicPeriod"/>
            </a:pPr>
            <a:r>
              <a:rPr lang="en-US" sz="1500" dirty="0" smtClean="0"/>
              <a:t>Simply the B2B purchase process on mobile, de-emphasizing text in favor of rich media</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219200"/>
            <a:ext cx="7772400" cy="5410200"/>
          </a:xfrm>
        </p:spPr>
        <p:txBody>
          <a:bodyPr>
            <a:normAutofit fontScale="77500" lnSpcReduction="20000"/>
          </a:bodyPr>
          <a:lstStyle/>
          <a:p>
            <a:pPr algn="just">
              <a:buNone/>
            </a:pPr>
            <a:r>
              <a:rPr lang="en-US" sz="1800" b="1" u="sng" dirty="0" smtClean="0"/>
              <a:t>	2) Customers are showing a preference for Digital Self-Service.</a:t>
            </a:r>
          </a:p>
          <a:p>
            <a:pPr algn="just">
              <a:buNone/>
            </a:pPr>
            <a:r>
              <a:rPr lang="en-US" sz="1800" dirty="0" smtClean="0"/>
              <a:t>	B2B buyers increasingly desire control over their eCommerce experiences, with a strong preference for self-service; seamless shopping experiences in their personal lives have shaped their B2B buying expectations. The COVID-19 pandemic has further pushed B2B sales towards self-service, and research shows that digital self-service will likely remain a dominant element of the B2B go-to-market model.</a:t>
            </a:r>
          </a:p>
          <a:p>
            <a:pPr algn="just">
              <a:buNone/>
            </a:pPr>
            <a:r>
              <a:rPr lang="en-US" sz="1800" dirty="0" smtClean="0"/>
              <a:t>	A </a:t>
            </a:r>
            <a:r>
              <a:rPr lang="en-US" sz="1800" b="1" dirty="0" smtClean="0"/>
              <a:t>report published by McKinsey &amp; Company</a:t>
            </a:r>
            <a:r>
              <a:rPr lang="en-US" sz="1800" dirty="0" smtClean="0"/>
              <a:t> earlier this year detailed results from a global survey, highlighting key takeaways for B2B businesses aiming to adapt their practices in the wake of the pandemic. </a:t>
            </a:r>
          </a:p>
          <a:p>
            <a:pPr algn="just">
              <a:buNone/>
            </a:pPr>
            <a:r>
              <a:rPr lang="en-US" sz="1800" b="1" dirty="0" smtClean="0"/>
              <a:t>	Results</a:t>
            </a:r>
            <a:r>
              <a:rPr lang="en-US" sz="1800" dirty="0" smtClean="0"/>
              <a:t> show that:</a:t>
            </a:r>
          </a:p>
          <a:p>
            <a:pPr algn="just"/>
            <a:endParaRPr lang="en-US" sz="1800" dirty="0" smtClean="0"/>
          </a:p>
          <a:p>
            <a:pPr marL="425196" indent="-342900" algn="just">
              <a:buFont typeface="+mj-lt"/>
              <a:buAutoNum type="arabicPeriod"/>
            </a:pPr>
            <a:r>
              <a:rPr lang="en-US" sz="1800" dirty="0" smtClean="0"/>
              <a:t>When asked what kind of interaction was most helpful in choosing a supplier, 47% of respondents preferred some form of online self-service. 25% chose “supplier website”, while 22% selected “online material from supplier”.</a:t>
            </a:r>
          </a:p>
          <a:p>
            <a:pPr marL="425196" indent="-342900" algn="just">
              <a:buFont typeface="+mj-lt"/>
              <a:buAutoNum type="arabicPeriod"/>
            </a:pPr>
            <a:r>
              <a:rPr lang="en-US" sz="1800" dirty="0" smtClean="0"/>
              <a:t>When asked what ordering method they preferred, 46% of respondents chose “using a supplier’s website”.</a:t>
            </a:r>
          </a:p>
          <a:p>
            <a:pPr marL="425196" indent="-342900" algn="just">
              <a:buFont typeface="+mj-lt"/>
              <a:buAutoNum type="arabicPeriod"/>
            </a:pPr>
            <a:r>
              <a:rPr lang="en-US" sz="1800" dirty="0" smtClean="0"/>
              <a:t>When asked “How do you currently interact with sales reps from your company’s suppliers during the 4 stages of interaction”, an average of 34% of respondents chose digital self-service for the Research, Evaluation, Ordering, and Re-Ordering stages. In comparison, results for 2020 showed an average of only 29% for self-service across all 4 interaction stages, with a 12% increase for self-service in the Research and Evaluation stages.</a:t>
            </a:r>
          </a:p>
          <a:p>
            <a:pPr marL="425196" indent="-342900" algn="just">
              <a:buFont typeface="+mj-lt"/>
              <a:buAutoNum type="arabicPeriod"/>
            </a:pPr>
            <a:r>
              <a:rPr lang="en-US" sz="1800" dirty="0" smtClean="0"/>
              <a:t>83% of B2B decision makers feel that the new selling models emphasizing remote interactions and online self-service are as effective as or more effective than pre-COVID-19 models that prioritized direct interactions.</a:t>
            </a:r>
          </a:p>
          <a:p>
            <a:pPr marL="425196" indent="-342900" algn="just">
              <a:buFont typeface="+mj-lt"/>
              <a:buAutoNum type="arabicPeriod"/>
            </a:pPr>
            <a:r>
              <a:rPr lang="en-US" sz="1800" dirty="0" smtClean="0"/>
              <a:t>87% of B2B decision makers believe that these shifts in selling models will likely sustain 12+ months after the COVID-19 pandemic.</a:t>
            </a:r>
          </a:p>
          <a:p>
            <a:pPr marL="425196" indent="-342900" algn="just">
              <a:buFont typeface="+mj-lt"/>
              <a:buAutoNum type="arabicPeriod"/>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447800"/>
            <a:ext cx="7848600" cy="5257800"/>
          </a:xfrm>
        </p:spPr>
        <p:txBody>
          <a:bodyPr>
            <a:normAutofit fontScale="47500" lnSpcReduction="20000"/>
          </a:bodyPr>
          <a:lstStyle/>
          <a:p>
            <a:pPr algn="just">
              <a:buNone/>
            </a:pPr>
            <a:r>
              <a:rPr lang="en-US" dirty="0" smtClean="0"/>
              <a:t>6.  Digital self-service has become the new “normal”, dominating the B2B buyer journey and driving B2B manufacturers towards implementing customer self-service portals. Here are 5 calls to action for B2B organizations hoping to re-engineer their sales efforts towards digital self-service:</a:t>
            </a:r>
          </a:p>
          <a:p>
            <a:pPr algn="just"/>
            <a:endParaRPr lang="en-US" dirty="0" smtClean="0"/>
          </a:p>
          <a:p>
            <a:pPr marL="596646" indent="-514350" algn="just">
              <a:buFont typeface="+mj-lt"/>
              <a:buAutoNum type="arabicPeriod"/>
            </a:pPr>
            <a:r>
              <a:rPr lang="en-US" dirty="0" smtClean="0"/>
              <a:t>Integrate eCommerce catalogs with rich media, including photos, videos, interactive content, product comparison features, and various self-service tools to support the research and evaluation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Provide responsive interfaces and intuitive commands that help buyers save time during the ordering and re-ordering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Implement customer self-service portals with the optimal ERP-integrated solution, enabling post-order care that supports independent tracking, invoices, and payment.</a:t>
            </a:r>
          </a:p>
          <a:p>
            <a:pPr marL="596646" indent="-514350" algn="just">
              <a:buFont typeface="+mj-lt"/>
              <a:buAutoNum type="arabicPeriod"/>
            </a:pPr>
            <a:endParaRPr lang="en-US" dirty="0" smtClean="0"/>
          </a:p>
          <a:p>
            <a:pPr marL="596646" indent="-514350" algn="just">
              <a:buFont typeface="+mj-lt"/>
              <a:buAutoNum type="arabicPeriod"/>
            </a:pPr>
            <a:r>
              <a:rPr lang="en-US" dirty="0" smtClean="0"/>
              <a:t>Adopt an Agile approach and apply it to self-service digital solutions, empowering adaptability, flexibility, and speed when the digital transformation process.</a:t>
            </a:r>
          </a:p>
          <a:p>
            <a:pPr marL="596646" indent="-514350" algn="just">
              <a:buFont typeface="+mj-lt"/>
              <a:buAutoNum type="arabicPeriod"/>
            </a:pPr>
            <a:endParaRPr lang="en-US" dirty="0" smtClean="0"/>
          </a:p>
          <a:p>
            <a:pPr marL="596646" indent="-514350" algn="just">
              <a:buFont typeface="+mj-lt"/>
              <a:buAutoNum type="arabicPeriod"/>
            </a:pPr>
            <a:r>
              <a:rPr lang="en-US" dirty="0" smtClean="0"/>
              <a:t>Incorporate the voice of the customer while developing self-service digital solutions, gathering feedback to address customer needs and realize requirements prior to rollout.</a:t>
            </a:r>
          </a:p>
          <a:p>
            <a:pPr algn="just"/>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20000"/>
          </a:bodyPr>
          <a:lstStyle/>
          <a:p>
            <a:pPr algn="just"/>
            <a:r>
              <a:rPr lang="en-US" sz="1400" b="1" u="sng" dirty="0" smtClean="0"/>
              <a:t>3) Omnichannel Experiences are the new standard:</a:t>
            </a:r>
          </a:p>
          <a:p>
            <a:pPr algn="just"/>
            <a:r>
              <a:rPr lang="en-US" sz="1400" dirty="0" smtClean="0"/>
              <a:t>When given the choice of in-person, remote, and e-commerce channels, buyers have expressed the desire for all three. Omnichannel retailing has become a cornerstone of global B2B sales, establishing itself as the new standard, not the exception.</a:t>
            </a:r>
          </a:p>
          <a:p>
            <a:pPr algn="just"/>
            <a:r>
              <a:rPr lang="en-US" sz="1400" dirty="0" smtClean="0"/>
              <a:t>The COVID-19 pandemic has anchored omnichannel interactions in B2B sales, with businesses realizing the </a:t>
            </a:r>
            <a:r>
              <a:rPr lang="en-US" sz="1400" b="1" dirty="0" smtClean="0">
                <a:hlinkClick r:id="rId2"/>
              </a:rPr>
              <a:t>importance of omnichannel</a:t>
            </a:r>
            <a:r>
              <a:rPr lang="en-US" sz="1400" dirty="0" smtClean="0"/>
              <a:t> to centralize various sales channels and customer relationships together. The rise of M-Commerce and mobile, increased social media engagement, and consumer’s growing affinity for self-service have all emphasized the importance of B2B businesses establishing a cohesive omnichannel experience.</a:t>
            </a:r>
          </a:p>
          <a:p>
            <a:pPr algn="just"/>
            <a:endParaRPr lang="en-US" sz="1400" b="1" dirty="0" smtClean="0">
              <a:hlinkClick r:id="rId3"/>
            </a:endParaRPr>
          </a:p>
          <a:p>
            <a:pPr algn="just"/>
            <a:r>
              <a:rPr lang="en-US" sz="1400" b="1" dirty="0" smtClean="0">
                <a:hlinkClick r:id="rId3"/>
              </a:rPr>
              <a:t>McKinsey published a report</a:t>
            </a:r>
            <a:r>
              <a:rPr lang="en-US" sz="1400" dirty="0" smtClean="0"/>
              <a:t> earlier this year highlighting the growing impact of omnichannel on B2B sales. </a:t>
            </a:r>
            <a:r>
              <a:rPr lang="en-US" sz="1400" b="1" dirty="0" smtClean="0">
                <a:hlinkClick r:id="rId3"/>
              </a:rPr>
              <a:t>Data</a:t>
            </a:r>
            <a:r>
              <a:rPr lang="en-US" sz="1400" dirty="0" smtClean="0"/>
              <a:t> shows that:</a:t>
            </a:r>
          </a:p>
          <a:p>
            <a:pPr algn="just"/>
            <a:endParaRPr lang="en-US" sz="1400" dirty="0" smtClean="0"/>
          </a:p>
          <a:p>
            <a:pPr marL="425196" indent="-342900" algn="just">
              <a:buFont typeface="+mj-lt"/>
              <a:buAutoNum type="arabicPeriod"/>
            </a:pPr>
            <a:r>
              <a:rPr lang="en-US" sz="1400" dirty="0" smtClean="0"/>
              <a:t>Approximately 80% B2B leaders say that omnichannel is as or more effective than traditional methods</a:t>
            </a:r>
          </a:p>
          <a:p>
            <a:pPr marL="425196" indent="-342900" algn="just">
              <a:buFont typeface="+mj-lt"/>
              <a:buAutoNum type="arabicPeriod"/>
            </a:pPr>
            <a:r>
              <a:rPr lang="en-US" sz="1400" dirty="0" smtClean="0"/>
              <a:t>83% of B2B leaders believe that omnichannel selling is a more successful way to prospect and secure new business than traditional sales approaches</a:t>
            </a:r>
          </a:p>
          <a:p>
            <a:pPr marL="425196" indent="-342900" algn="just">
              <a:buFont typeface="+mj-lt"/>
              <a:buAutoNum type="arabicPeriod"/>
            </a:pPr>
            <a:r>
              <a:rPr lang="en-US" sz="1400" dirty="0" smtClean="0"/>
              <a:t>85% of US B2B leaders claimed that new omnichannel-based sales models were equally as effective or more effective than previous sales models, indicating a 43% increase compared to the previous year</a:t>
            </a:r>
          </a:p>
          <a:p>
            <a:pPr marL="425196" indent="-342900" algn="just">
              <a:buFont typeface="+mj-lt"/>
              <a:buAutoNum type="arabicPeriod"/>
            </a:pPr>
            <a:r>
              <a:rPr lang="en-US" sz="1400" dirty="0" smtClean="0"/>
              <a:t>20% of B2B buyers said that they would be willing to spend more than $500,000 in a fully remote/digital sales model</a:t>
            </a:r>
          </a:p>
          <a:p>
            <a:pPr marL="425196" indent="-342900" algn="just">
              <a:buFont typeface="+mj-lt"/>
              <a:buAutoNum type="arabicPeriod"/>
            </a:pPr>
            <a:r>
              <a:rPr lang="en-US" sz="1400" dirty="0" smtClean="0"/>
              <a:t>64% of B2Bs intend to increase the number of hybrid sellers over the next six months</a:t>
            </a:r>
          </a:p>
          <a:p>
            <a:pPr marL="425196" indent="-342900" algn="just">
              <a:buFont typeface="+mj-lt"/>
              <a:buAutoNum type="arabicPeriod"/>
            </a:pPr>
            <a:r>
              <a:rPr lang="en-US" sz="1400" dirty="0" smtClean="0"/>
              <a:t>85% of B2Bs expect hybrid sellers will be the most common sales role in their organization over the next three years</a:t>
            </a:r>
          </a:p>
          <a:p>
            <a:pPr algn="just"/>
            <a:endParaRPr lang="en-US" sz="1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219200" y="1447800"/>
            <a:ext cx="7714488" cy="4800600"/>
          </a:xfrm>
        </p:spPr>
        <p:txBody>
          <a:bodyPr>
            <a:normAutofit/>
          </a:bodyPr>
          <a:lstStyle/>
          <a:p>
            <a:pPr algn="just"/>
            <a:r>
              <a:rPr lang="en-US" sz="1600" dirty="0" smtClean="0"/>
              <a:t>To effectively capitalize on the expansion of omnichannel and maximize its power, B2B organizations must first overcome some key challenges and pain points. Investment into effective infrastructure, facilitating hybrid selling, and adapting to remote operations are all important steps. Here are 3 calls-to-actions:</a:t>
            </a:r>
          </a:p>
          <a:p>
            <a:pPr algn="just"/>
            <a:endParaRPr lang="en-US" sz="1600" dirty="0" smtClean="0"/>
          </a:p>
          <a:p>
            <a:pPr marL="596646" indent="-514350" algn="just">
              <a:buFont typeface="+mj-lt"/>
              <a:buAutoNum type="arabicPeriod"/>
            </a:pPr>
            <a:r>
              <a:rPr lang="en-US" sz="1600" dirty="0" smtClean="0"/>
              <a:t>Make remote interactions feel intimate, genuine, and effective, providing proofs of concept, digital demos, and clear visual representations that provide an equal or superior level of insight to physical walk-</a:t>
            </a:r>
            <a:r>
              <a:rPr lang="en-US" sz="1600" dirty="0" err="1" smtClean="0"/>
              <a:t>throughs</a:t>
            </a:r>
            <a:r>
              <a:rPr lang="en-US" sz="1600" dirty="0" smtClean="0"/>
              <a:t>.</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Innovate sales approaches using customer feedback, data, and consumer insights to ensure that digital transactions are not a zero-sum game.</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Adopt an Agile approach to facilitate quick and improved pivoting of resources</a:t>
            </a:r>
          </a:p>
          <a:p>
            <a:pPr algn="just"/>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to Government (B2G)</a:t>
            </a:r>
            <a:endParaRPr lang="en-US" dirty="0"/>
          </a:p>
        </p:txBody>
      </p:sp>
      <p:sp>
        <p:nvSpPr>
          <p:cNvPr id="3" name="Content Placeholder 2"/>
          <p:cNvSpPr>
            <a:spLocks noGrp="1"/>
          </p:cNvSpPr>
          <p:nvPr>
            <p:ph idx="1"/>
          </p:nvPr>
        </p:nvSpPr>
        <p:spPr>
          <a:xfrm>
            <a:off x="1295400" y="1447800"/>
            <a:ext cx="7638288" cy="4800600"/>
          </a:xfrm>
        </p:spPr>
        <p:txBody>
          <a:bodyPr>
            <a:normAutofit/>
          </a:bodyPr>
          <a:lstStyle/>
          <a:p>
            <a:pPr algn="just"/>
            <a:r>
              <a:rPr lang="en-US" sz="1400" dirty="0" smtClean="0"/>
              <a:t>Business to government (B2G) is when a company markets its products and services directly to a government agency. This agency could be a local, county, state, or federal agency.</a:t>
            </a:r>
          </a:p>
          <a:p>
            <a:pPr algn="just"/>
            <a:endParaRPr lang="en-US" sz="1400" dirty="0" smtClean="0"/>
          </a:p>
          <a:p>
            <a:pPr algn="just"/>
            <a:r>
              <a:rPr lang="en-US" sz="1400" dirty="0" smtClean="0"/>
              <a:t>An example of a B2G relationship is when an ammunition manufacturer sells ammunition to the US Army. And an example of a local B2G relationship is when a private engineering company sells its engineering services to a county government to develop a new water and sewer system for the community. In B2G, companies typically bid on projects when governments announce Requests for Proposals (RFPs).</a:t>
            </a:r>
          </a:p>
          <a:p>
            <a:pPr algn="just"/>
            <a:endParaRPr lang="en-US" sz="1400" dirty="0" smtClean="0"/>
          </a:p>
          <a:p>
            <a:pPr algn="just"/>
            <a:r>
              <a:rPr lang="en-US" sz="1400" dirty="0" smtClean="0"/>
              <a:t>Interacting with government agencies is very different from working with other businesses or consumers. Due to having to deal with bureaucracies, business deals tend to move at a much slower pace than in other sectors. Ecommerce companies can definitely bid on government contracts, the same as other companies.</a:t>
            </a:r>
          </a:p>
          <a:p>
            <a:pPr algn="just"/>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to Business to Consumer (B2B2C)</a:t>
            </a:r>
            <a:endParaRPr lang="en-US" dirty="0"/>
          </a:p>
        </p:txBody>
      </p:sp>
      <p:sp>
        <p:nvSpPr>
          <p:cNvPr id="3" name="Content Placeholder 2"/>
          <p:cNvSpPr>
            <a:spLocks noGrp="1"/>
          </p:cNvSpPr>
          <p:nvPr>
            <p:ph idx="1"/>
          </p:nvPr>
        </p:nvSpPr>
        <p:spPr>
          <a:xfrm>
            <a:off x="1447800" y="1524000"/>
            <a:ext cx="7498080" cy="4800600"/>
          </a:xfrm>
        </p:spPr>
        <p:txBody>
          <a:bodyPr>
            <a:normAutofit/>
          </a:bodyPr>
          <a:lstStyle/>
          <a:p>
            <a:pPr algn="just"/>
            <a:r>
              <a:rPr lang="en-US" sz="1500" dirty="0" smtClean="0"/>
              <a:t>In </a:t>
            </a:r>
            <a:r>
              <a:rPr lang="en-US" sz="1500" b="1" dirty="0" smtClean="0">
                <a:hlinkClick r:id="rId2"/>
              </a:rPr>
              <a:t>B2B2C ecommerce</a:t>
            </a:r>
            <a:r>
              <a:rPr lang="en-US" sz="1500" dirty="0" smtClean="0"/>
              <a:t>, a company sells products to another company which are then sold to consumers. An example of a B2B2C arrangement is when a wholesale distributor sells merchandise to retail stores that then sell the merchandise to end users. The B2B2C model is comprised of three parts: the first business (the business of product origin), an intermediary, and the end user.</a:t>
            </a:r>
          </a:p>
          <a:p>
            <a:pPr algn="just"/>
            <a:endParaRPr lang="en-US" sz="1500" dirty="0" smtClean="0"/>
          </a:p>
          <a:p>
            <a:pPr algn="just"/>
            <a:r>
              <a:rPr lang="en-US" sz="1500" dirty="0" smtClean="0"/>
              <a:t>There are several different ways the B2B2C model can be used in eCommerce applications. For example, a company could partner with another company to promote its products and services, giving the partner a commission for each sale.</a:t>
            </a:r>
          </a:p>
          <a:p>
            <a:pPr algn="just"/>
            <a:endParaRPr lang="en-US" sz="1500" dirty="0" smtClean="0"/>
          </a:p>
          <a:p>
            <a:pPr algn="just"/>
            <a:r>
              <a:rPr lang="en-US" sz="1500" dirty="0" smtClean="0"/>
              <a:t>The primary advantage of the B2B2C business model for eCommerce companies is the acquisition of new customers. This is an important consideration for new eCommerce companies that need a way to rapidly grow their customer base.</a:t>
            </a:r>
          </a:p>
          <a:p>
            <a:pPr algn="just"/>
            <a:endParaRPr 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pv6rxO-CWx.png"/>
          <p:cNvPicPr>
            <a:picLocks noGrp="1" noChangeAspect="1"/>
          </p:cNvPicPr>
          <p:nvPr>
            <p:ph idx="1"/>
          </p:nvPr>
        </p:nvPicPr>
        <p:blipFill>
          <a:blip r:embed="rId2" cstate="print"/>
          <a:stretch>
            <a:fillRect/>
          </a:stretch>
        </p:blipFill>
        <p:spPr>
          <a:xfrm>
            <a:off x="1066800" y="381000"/>
            <a:ext cx="8077200" cy="6019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rmAutofit/>
          </a:bodyPr>
          <a:lstStyle/>
          <a:p>
            <a:pPr algn="just">
              <a:buNone/>
            </a:pPr>
            <a:r>
              <a:rPr lang="en-US" sz="2000" dirty="0" smtClean="0"/>
              <a:t>	The B2B2C business model has three members. Business “A” establishes a mutually beneficial business deal with Business “B” to bring a better choice of products to “Consumers” and provide a higher level of customer experience at Business “B’s” ecommerce website. </a:t>
            </a:r>
          </a:p>
          <a:p>
            <a:pPr algn="just">
              <a:buNone/>
            </a:pPr>
            <a:r>
              <a:rPr lang="en-US" sz="2000" dirty="0" smtClean="0"/>
              <a:t>	Let us quickly look into the reason for each party in this chain.</a:t>
            </a:r>
          </a:p>
          <a:p>
            <a:pPr algn="just">
              <a:buNone/>
            </a:pPr>
            <a:r>
              <a:rPr lang="en-US" sz="2000" b="1" dirty="0" smtClean="0"/>
              <a:t>B2B2C Meaning: First “B” Is Business "A" in B2B2C</a:t>
            </a:r>
          </a:p>
          <a:p>
            <a:pPr algn="just"/>
            <a:r>
              <a:rPr lang="en-US" sz="2000" dirty="0" smtClean="0"/>
              <a:t>This means an original business that enters the B2B2C collaboration and has a hope to acquire more consumer customers. </a:t>
            </a:r>
          </a:p>
          <a:p>
            <a:pPr algn="just"/>
            <a:r>
              <a:rPr lang="en-US" sz="2000" dirty="0" smtClean="0"/>
              <a:t>In the classical market model of channel partnership, Business "A" has to find a wholesale buyer, such as a distributor or a </a:t>
            </a:r>
            <a:r>
              <a:rPr lang="en-US" sz="2000" dirty="0" smtClean="0">
                <a:hlinkClick r:id="rId2"/>
              </a:rPr>
              <a:t>retail</a:t>
            </a:r>
            <a:r>
              <a:rPr lang="en-US" sz="2000" dirty="0" smtClean="0"/>
              <a:t> chain, and establish trade relations with them to sell Business “A’s” goods to retail buyers at the last stage of the sales channel. </a:t>
            </a:r>
          </a:p>
          <a:p>
            <a:pPr algn="just"/>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Autofit/>
          </a:bodyPr>
          <a:lstStyle/>
          <a:p>
            <a:pPr algn="just"/>
            <a:r>
              <a:rPr lang="en-US" sz="2400" dirty="0" smtClean="0"/>
              <a:t>The advantage of B2B2C model in ecommerce is that Business “A’s” products immediately fall into the view of Business “B’s” customers at Business “B’s” ecommerce website, bypassing the intermediate stage of wholesale, resale between companies, and other intermediate stages. Moreover, orders placed online in Business “B’s” online store can be delivered to consumers directly from Business "A", i.e., Business "A" could have direct access to customers if it is allowed by an agreement with Business “B”.</a:t>
            </a:r>
          </a:p>
          <a:p>
            <a:pPr algn="just"/>
            <a:r>
              <a:rPr lang="en-US" sz="2400" dirty="0" smtClean="0"/>
              <a:t>This model is especially effective for the small biz niche and emerging brands that can take advantage of Business “B’s” popularity and reputation.</a:t>
            </a:r>
          </a:p>
          <a:p>
            <a:pPr algn="just"/>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_bJdKOXX38w.png"/>
          <p:cNvPicPr>
            <a:picLocks noGrp="1" noChangeAspect="1"/>
          </p:cNvPicPr>
          <p:nvPr>
            <p:ph idx="1"/>
          </p:nvPr>
        </p:nvPicPr>
        <p:blipFill>
          <a:blip r:embed="rId2" cstate="print"/>
          <a:stretch>
            <a:fillRect/>
          </a:stretch>
        </p:blipFill>
        <p:spPr>
          <a:xfrm>
            <a:off x="990600" y="285750"/>
            <a:ext cx="8153400" cy="61150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B2B2C Meaning: Second “B” Is Business "B" in B2B2C	</a:t>
            </a:r>
            <a:endParaRPr lang="en-US" sz="2800" dirty="0"/>
          </a:p>
        </p:txBody>
      </p:sp>
      <p:sp>
        <p:nvSpPr>
          <p:cNvPr id="3" name="Content Placeholder 2"/>
          <p:cNvSpPr>
            <a:spLocks noGrp="1"/>
          </p:cNvSpPr>
          <p:nvPr>
            <p:ph idx="1"/>
          </p:nvPr>
        </p:nvSpPr>
        <p:spPr/>
        <p:txBody>
          <a:bodyPr>
            <a:normAutofit/>
          </a:bodyPr>
          <a:lstStyle/>
          <a:p>
            <a:pPr algn="just"/>
            <a:r>
              <a:rPr lang="en-US" sz="2000" dirty="0" smtClean="0"/>
              <a:t>An intermediate Business “B” can have several possible motives to participate in the B2B2C model. On the one hand, it might just be commercial considerations; for example, the second “B” might get the sales commission that is </a:t>
            </a:r>
            <a:r>
              <a:rPr lang="en-US" sz="2000" dirty="0" err="1" smtClean="0"/>
              <a:t>funnelled</a:t>
            </a:r>
            <a:r>
              <a:rPr lang="en-US" sz="2000" dirty="0" smtClean="0"/>
              <a:t> through it. But often the middle “B” doesn't make too much money in this chain. </a:t>
            </a:r>
          </a:p>
          <a:p>
            <a:pPr algn="just"/>
            <a:endParaRPr lang="en-US" sz="2000" dirty="0" smtClean="0"/>
          </a:p>
          <a:p>
            <a:pPr algn="just"/>
            <a:r>
              <a:rPr lang="en-US" sz="2000" dirty="0" smtClean="0"/>
              <a:t>Therefore, there must be other motives as well. Some of these involve providing value to Business "B" customers by giving them better (or more convenient) buying options. </a:t>
            </a:r>
          </a:p>
          <a:p>
            <a:pPr algn="just"/>
            <a:endParaRPr lang="en-US" sz="2000" dirty="0" smtClean="0"/>
          </a:p>
          <a:p>
            <a:pPr algn="just"/>
            <a:r>
              <a:rPr lang="en-US" sz="2000" dirty="0" smtClean="0"/>
              <a:t>For Example - Buying a school uniform,/ Text Books middle “B” is likely to want to ensure that all of their customers buy a standardized  and desired product at one platform.</a:t>
            </a:r>
          </a:p>
          <a:p>
            <a:pPr algn="just"/>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8VQ7tJB00u.png"/>
          <p:cNvPicPr>
            <a:picLocks noGrp="1" noChangeAspect="1"/>
          </p:cNvPicPr>
          <p:nvPr>
            <p:ph idx="1"/>
          </p:nvPr>
        </p:nvPicPr>
        <p:blipFill>
          <a:blip r:embed="rId2" cstate="print"/>
          <a:stretch>
            <a:fillRect/>
          </a:stretch>
        </p:blipFill>
        <p:spPr>
          <a:xfrm>
            <a:off x="990600" y="361950"/>
            <a:ext cx="8153400" cy="61150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С Buyers in Business-to-Business-to-Consumer eCommerce</a:t>
            </a:r>
            <a:endParaRPr lang="en-US" sz="2400" dirty="0"/>
          </a:p>
        </p:txBody>
      </p:sp>
      <p:sp>
        <p:nvSpPr>
          <p:cNvPr id="3" name="Content Placeholder 2"/>
          <p:cNvSpPr>
            <a:spLocks noGrp="1"/>
          </p:cNvSpPr>
          <p:nvPr>
            <p:ph idx="1"/>
          </p:nvPr>
        </p:nvSpPr>
        <p:spPr/>
        <p:txBody>
          <a:bodyPr>
            <a:normAutofit/>
          </a:bodyPr>
          <a:lstStyle/>
          <a:p>
            <a:pPr algn="just"/>
            <a:r>
              <a:rPr lang="en-US" sz="2000" dirty="0" smtClean="0"/>
              <a:t>As with any successful trading business model, there must be all parties to the beneficiaries. Consumers are the ultimate purchaser of Business “A’s” products and they benefit from easy access to them through Business “B’s” sales channels.</a:t>
            </a:r>
          </a:p>
          <a:p>
            <a:pPr algn="just"/>
            <a:endParaRPr lang="en-US" sz="2000" dirty="0" smtClean="0"/>
          </a:p>
          <a:p>
            <a:pPr algn="just"/>
            <a:r>
              <a:rPr lang="en-US" sz="2000" dirty="0" smtClean="0"/>
              <a:t>Often, Business “B” negotiates reduced prices, marketing promotions, bonuses, and welcome gifts for buyers of Business “A’s” products. Consumers respond positively to such promotions, placing more orders and thus Business “B” makes more revenue through commissions and cross-selling of its own goods as well.</a:t>
            </a:r>
          </a:p>
          <a:p>
            <a:pPr algn="just"/>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Why are B2B Businesses Expanding to B2B2C and Is This Model Successful?</a:t>
            </a: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US" sz="2400" dirty="0" smtClean="0"/>
              <a:t>The essence of the B2B2C model is based on partnership and successful business deals. Such a model is viable if the products of Business "A" do not compete, but complement the products of Business "B". In general, B2B2C model products coming from Business "A" usually expand the functionality of Business “B’s” products or help them be used more effectively.</a:t>
            </a:r>
          </a:p>
          <a:p>
            <a:pPr algn="just"/>
            <a:endParaRPr lang="en-US" sz="2400" dirty="0" smtClean="0"/>
          </a:p>
          <a:p>
            <a:pPr algn="just"/>
            <a:endParaRPr lang="en-US" sz="2400" dirty="0" smtClean="0"/>
          </a:p>
          <a:p>
            <a:pPr algn="just"/>
            <a:r>
              <a:rPr lang="en-US" sz="2400" dirty="0" smtClean="0"/>
              <a:t>As an example, consider Business “B”, which sells premium footwear, and Business “A” as a furniture factory. In this case, Business “A” can offer Business “B’s” wealthy clientele its nice-looking oak shelves to store shoes in home dressing rooms.</a:t>
            </a:r>
          </a:p>
          <a:p>
            <a:pPr algn="just"/>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B2B2C When Selling Online</a:t>
            </a:r>
            <a:endParaRPr lang="en-US" dirty="0"/>
          </a:p>
        </p:txBody>
      </p:sp>
      <p:sp>
        <p:nvSpPr>
          <p:cNvPr id="3" name="Content Placeholder 2"/>
          <p:cNvSpPr>
            <a:spLocks noGrp="1"/>
          </p:cNvSpPr>
          <p:nvPr>
            <p:ph idx="1"/>
          </p:nvPr>
        </p:nvSpPr>
        <p:spPr>
          <a:xfrm>
            <a:off x="1447800" y="1752600"/>
            <a:ext cx="7498080" cy="4038600"/>
          </a:xfrm>
        </p:spPr>
        <p:txBody>
          <a:bodyPr>
            <a:normAutofit fontScale="70000" lnSpcReduction="20000"/>
          </a:bodyPr>
          <a:lstStyle/>
          <a:p>
            <a:pPr algn="just"/>
            <a:r>
              <a:rPr lang="en-US" dirty="0" smtClean="0"/>
              <a:t>B2B2C belongs to a win-win-win model in which all parties benefit. Business “A” gets access to Business “B’s” customer base at their ecommerce website and thus increases its sales volume. Business “B” is expanding its range of products offered to the market, can run more cross-sell campaigns, and get commissions from Business “A” for orders made on its online store. </a:t>
            </a:r>
          </a:p>
          <a:p>
            <a:pPr algn="just"/>
            <a:endParaRPr lang="en-US" dirty="0" smtClean="0"/>
          </a:p>
          <a:p>
            <a:pPr algn="just"/>
            <a:endParaRPr lang="en-US" dirty="0" smtClean="0"/>
          </a:p>
          <a:p>
            <a:pPr algn="just"/>
            <a:r>
              <a:rPr lang="en-US" dirty="0" smtClean="0"/>
              <a:t>Consumers can buy Business “A’s” products in their usual sales channel owned by Business “B”. In addition, consumers often benefit from marketing promotions, especially in the first months when Business “A” joins the B2B2C model.</a:t>
            </a:r>
          </a:p>
          <a:p>
            <a:pPr algn="just"/>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Disadvantages of B2B2C</a:t>
            </a:r>
            <a:endParaRPr lang="en-US" dirty="0"/>
          </a:p>
        </p:txBody>
      </p:sp>
      <p:sp>
        <p:nvSpPr>
          <p:cNvPr id="3" name="Content Placeholder 2"/>
          <p:cNvSpPr>
            <a:spLocks noGrp="1"/>
          </p:cNvSpPr>
          <p:nvPr>
            <p:ph idx="1"/>
          </p:nvPr>
        </p:nvSpPr>
        <p:spPr>
          <a:xfrm>
            <a:off x="1435608" y="1447800"/>
            <a:ext cx="7498080" cy="5257800"/>
          </a:xfrm>
        </p:spPr>
        <p:txBody>
          <a:bodyPr>
            <a:normAutofit fontScale="55000" lnSpcReduction="20000"/>
          </a:bodyPr>
          <a:lstStyle/>
          <a:p>
            <a:pPr algn="just"/>
            <a:r>
              <a:rPr lang="en-US" dirty="0" smtClean="0"/>
              <a:t>Quite often, for Business “A”, the conditions for joining the model are similar to the rules of </a:t>
            </a:r>
            <a:r>
              <a:rPr lang="en-US" dirty="0" smtClean="0">
                <a:hlinkClick r:id="rId2"/>
              </a:rPr>
              <a:t>marketplaces</a:t>
            </a:r>
            <a:r>
              <a:rPr lang="en-US" dirty="0" smtClean="0"/>
              <a:t>. This means they receive no access to the contact data of the consumers. Accordingly, Business “A” cannot grow its customer base in this way. </a:t>
            </a:r>
          </a:p>
          <a:p>
            <a:pPr algn="just"/>
            <a:r>
              <a:rPr lang="en-US" dirty="0" smtClean="0"/>
              <a:t>For example, many analysts classify Amazon as a B2B2C model giant, where small business sellers do not get access to Amazon’s customers and cannot run analytics on such customers. In other words, customer ownership for Business “A” is often not supported in the B2B2C model.</a:t>
            </a:r>
          </a:p>
          <a:p>
            <a:pPr algn="just"/>
            <a:endParaRPr lang="en-US" dirty="0" smtClean="0"/>
          </a:p>
          <a:p>
            <a:pPr algn="just"/>
            <a:r>
              <a:rPr lang="en-US" dirty="0" smtClean="0"/>
              <a:t>Business “A” can also incur large commissions that go into Business “B’s” pocket. For example, mobile app stores, such as the App Store and its rival Google Play, also work under the B2B2C model, taking up to 30% of the revenue of applications sold there and also charging a fee for joining their mobile app store. </a:t>
            </a:r>
          </a:p>
          <a:p>
            <a:pPr algn="just"/>
            <a:endParaRPr lang="en-US" dirty="0" smtClean="0"/>
          </a:p>
          <a:p>
            <a:pPr algn="just"/>
            <a:r>
              <a:rPr lang="en-US" dirty="0" smtClean="0"/>
              <a:t>There is a threat of removing an app from the App Store and/or Google Play at any time, and this is a big risk for the development teams. Given the monopoly nature of the App Store and Google Play, any removal of mobile applications results in the loss or total ruin of numerous Business “A” members who host applications in the App Store and/or Google Play.</a:t>
            </a:r>
          </a:p>
          <a:p>
            <a:pPr algn="just"/>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Conclusion</a:t>
            </a:r>
            <a:endParaRPr lang="en-US" dirty="0"/>
          </a:p>
        </p:txBody>
      </p:sp>
      <p:sp>
        <p:nvSpPr>
          <p:cNvPr id="3" name="Content Placeholder 2"/>
          <p:cNvSpPr>
            <a:spLocks noGrp="1"/>
          </p:cNvSpPr>
          <p:nvPr>
            <p:ph idx="1"/>
          </p:nvPr>
        </p:nvSpPr>
        <p:spPr>
          <a:xfrm>
            <a:off x="990600" y="1447800"/>
            <a:ext cx="7943088" cy="4800600"/>
          </a:xfrm>
        </p:spPr>
        <p:txBody>
          <a:bodyPr>
            <a:normAutofit fontScale="62500" lnSpcReduction="20000"/>
          </a:bodyPr>
          <a:lstStyle/>
          <a:p>
            <a:pPr algn="just"/>
            <a:r>
              <a:rPr lang="en-US" dirty="0" smtClean="0"/>
              <a:t>Thus,  B2B2C is a mutually beneficial relationship that offers Business "A" the benefit of introducing its products and/or services to a new range of potential customers. B2B2C also simultaneously generates a new revenue stream for Business "B", as well as positions Business "B" to present its customers with new and relevant products and/or services. The consumer customer base also benefits as a consequence of being the recipient of Business "B’s" expanded products and/or services diversification.</a:t>
            </a:r>
          </a:p>
          <a:p>
            <a:pPr algn="just"/>
            <a:endParaRPr lang="en-US" dirty="0" smtClean="0"/>
          </a:p>
          <a:p>
            <a:pPr algn="just">
              <a:buNone/>
            </a:pPr>
            <a:endParaRPr lang="en-US" dirty="0" smtClean="0"/>
          </a:p>
          <a:p>
            <a:pPr algn="just"/>
            <a:r>
              <a:rPr lang="en-US" dirty="0" smtClean="0"/>
              <a:t>For small </a:t>
            </a:r>
            <a:r>
              <a:rPr lang="en-US" dirty="0" smtClean="0">
                <a:hlinkClick r:id="rId2"/>
              </a:rPr>
              <a:t>manufacturers</a:t>
            </a:r>
            <a:r>
              <a:rPr lang="en-US" dirty="0" smtClean="0"/>
              <a:t> and </a:t>
            </a:r>
            <a:r>
              <a:rPr lang="en-US" dirty="0" smtClean="0">
                <a:hlinkClick r:id="rId3"/>
              </a:rPr>
              <a:t>startups</a:t>
            </a:r>
            <a:r>
              <a:rPr lang="en-US" dirty="0" smtClean="0"/>
              <a:t>, the B2B2C ecommerce model offers good opportunities for business development budget savings. This is a way to expand sales - not only in local markets, but also to establish your presence in other markets in which Business “B” operates.</a:t>
            </a:r>
            <a:br>
              <a:rPr lang="en-US" dirty="0" smtClean="0"/>
            </a:br>
            <a:r>
              <a:rPr lang="en-US" dirty="0" smtClean="0"/>
              <a:t> </a:t>
            </a:r>
          </a:p>
          <a:p>
            <a:pPr algn="just"/>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to Consumer (C2C)</a:t>
            </a:r>
            <a:endParaRPr lang="en-US" dirty="0"/>
          </a:p>
        </p:txBody>
      </p:sp>
      <p:sp>
        <p:nvSpPr>
          <p:cNvPr id="3" name="Content Placeholder 2"/>
          <p:cNvSpPr>
            <a:spLocks noGrp="1"/>
          </p:cNvSpPr>
          <p:nvPr>
            <p:ph idx="1"/>
          </p:nvPr>
        </p:nvSpPr>
        <p:spPr/>
        <p:txBody>
          <a:bodyPr>
            <a:normAutofit/>
          </a:bodyPr>
          <a:lstStyle/>
          <a:p>
            <a:pPr algn="just"/>
            <a:r>
              <a:rPr lang="en-US" sz="1800" dirty="0" smtClean="0"/>
              <a:t>Another model most people don’t typically think of is the consumer to consumer business model. The rise of the digital landscape has really enabled the concept to take off, with companies like eBay, </a:t>
            </a:r>
            <a:r>
              <a:rPr lang="en-US" sz="1800" dirty="0" err="1" smtClean="0"/>
              <a:t>Olx</a:t>
            </a:r>
            <a:r>
              <a:rPr lang="en-US" sz="1800" dirty="0" smtClean="0"/>
              <a:t>, Craigslist, and </a:t>
            </a:r>
            <a:r>
              <a:rPr lang="en-US" sz="1800" dirty="0" err="1" smtClean="0"/>
              <a:t>Esty</a:t>
            </a:r>
            <a:r>
              <a:rPr lang="en-US" sz="1800" dirty="0" smtClean="0"/>
              <a:t> leading the way.</a:t>
            </a:r>
          </a:p>
          <a:p>
            <a:pPr algn="just"/>
            <a:endParaRPr lang="en-US" sz="1800" dirty="0" smtClean="0"/>
          </a:p>
          <a:p>
            <a:pPr algn="just"/>
            <a:r>
              <a:rPr lang="en-US" sz="1800" dirty="0" smtClean="0"/>
              <a:t>In C2C ecommerce, consumers sell goods or services directly to other consumers. This is most often made possible by third-party websites (such as the examples we previously mentioned) or marketplaces, that facilitate transactions on behalf of the buyers and sellers.</a:t>
            </a:r>
          </a:p>
          <a:p>
            <a:pPr algn="just"/>
            <a:endParaRPr lang="en-US" sz="1800" dirty="0" smtClean="0"/>
          </a:p>
          <a:p>
            <a:pPr algn="just"/>
            <a:r>
              <a:rPr lang="en-US" sz="1800" dirty="0" smtClean="0"/>
              <a:t>These </a:t>
            </a:r>
            <a:r>
              <a:rPr lang="en-US" sz="1800" b="1" dirty="0" smtClean="0"/>
              <a:t>ecommerce marketplaces</a:t>
            </a:r>
            <a:r>
              <a:rPr lang="en-US" sz="1800" dirty="0" smtClean="0"/>
              <a:t> allow smaller businesses, or even hobbyists, to sell their products at their own pricing without having to maintain their own online storefront.</a:t>
            </a:r>
          </a:p>
          <a:p>
            <a:pPr algn="just"/>
            <a:endParaRPr lang="en-US"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to Business (C2B</a:t>
            </a:r>
            <a:endParaRPr lang="en-US" dirty="0"/>
          </a:p>
        </p:txBody>
      </p:sp>
      <p:sp>
        <p:nvSpPr>
          <p:cNvPr id="3" name="Content Placeholder 2"/>
          <p:cNvSpPr>
            <a:spLocks noGrp="1"/>
          </p:cNvSpPr>
          <p:nvPr>
            <p:ph idx="1"/>
          </p:nvPr>
        </p:nvSpPr>
        <p:spPr>
          <a:xfrm>
            <a:off x="1143000" y="1447800"/>
            <a:ext cx="7790688" cy="5181600"/>
          </a:xfrm>
        </p:spPr>
        <p:txBody>
          <a:bodyPr>
            <a:normAutofit fontScale="55000" lnSpcReduction="20000"/>
          </a:bodyPr>
          <a:lstStyle/>
          <a:p>
            <a:pPr algn="just"/>
            <a:r>
              <a:rPr lang="en-US" b="1" dirty="0" smtClean="0"/>
              <a:t>Consumer-to-business </a:t>
            </a:r>
            <a:r>
              <a:rPr lang="en-US" b="1" dirty="0" smtClean="0"/>
              <a:t>(C2B)</a:t>
            </a:r>
            <a:r>
              <a:rPr lang="en-US" dirty="0" smtClean="0"/>
              <a:t> is a model of commerce in which the final users of a product, i.e., consumers, provide business entities or organizations with various goods and services. </a:t>
            </a:r>
            <a:endParaRPr lang="en-US" dirty="0" smtClean="0"/>
          </a:p>
          <a:p>
            <a:pPr algn="just"/>
            <a:endParaRPr lang="en-US" dirty="0" smtClean="0"/>
          </a:p>
          <a:p>
            <a:pPr algn="just"/>
            <a:r>
              <a:rPr lang="en-US" dirty="0" smtClean="0"/>
              <a:t>The </a:t>
            </a:r>
            <a:r>
              <a:rPr lang="en-US" dirty="0" smtClean="0"/>
              <a:t>purpose of the C2B model is to get businesses to produce goods and services that appeal to the consumers. Unlike the traditional </a:t>
            </a:r>
            <a:r>
              <a:rPr lang="en-US" b="1" dirty="0" smtClean="0"/>
              <a:t>business-to-consumer (B2C)</a:t>
            </a:r>
            <a:r>
              <a:rPr lang="en-US" dirty="0" smtClean="0"/>
              <a:t> model, where businesses sell to consumers, the C2B model involves consumers selling to businesses. </a:t>
            </a:r>
            <a:endParaRPr lang="en-US" dirty="0" smtClean="0"/>
          </a:p>
          <a:p>
            <a:pPr algn="just"/>
            <a:endParaRPr lang="en-US" dirty="0" smtClean="0"/>
          </a:p>
          <a:p>
            <a:pPr algn="just"/>
            <a:r>
              <a:rPr lang="en-US" dirty="0" smtClean="0"/>
              <a:t>The internet and social media make a C2B model possible by connecting customers who can offer their marketing services to companies for a payoff. C2B business solutions are often used to drive business to a company’s e-commerce platforms</a:t>
            </a:r>
            <a:r>
              <a:rPr lang="en-US" dirty="0" smtClean="0"/>
              <a:t>.</a:t>
            </a:r>
          </a:p>
          <a:p>
            <a:pPr algn="just"/>
            <a:endParaRPr lang="en-US" dirty="0" smtClean="0"/>
          </a:p>
          <a:p>
            <a:pPr algn="just"/>
            <a:r>
              <a:rPr lang="en-US" dirty="0" smtClean="0"/>
              <a:t>Through </a:t>
            </a:r>
            <a:r>
              <a:rPr lang="en-US" dirty="0" smtClean="0"/>
              <a:t>solicitation of consumer feedback and sourcing ideas from crowds, C2B businesses are able to provide high-value goods and services. </a:t>
            </a:r>
            <a:endParaRPr lang="en-US" dirty="0" smtClean="0"/>
          </a:p>
          <a:p>
            <a:pPr algn="just"/>
            <a:endParaRPr lang="en-US" dirty="0" smtClean="0"/>
          </a:p>
          <a:p>
            <a:pPr algn="just"/>
            <a:r>
              <a:rPr lang="en-US" dirty="0" smtClean="0"/>
              <a:t>The </a:t>
            </a:r>
            <a:r>
              <a:rPr lang="en-US" dirty="0" smtClean="0"/>
              <a:t>C2B marketing strategy has several potential benefits, including increased customer insight, increased sales, and better exposure.</a:t>
            </a:r>
          </a:p>
          <a:p>
            <a:pPr algn="just"/>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to Business (</a:t>
            </a:r>
            <a:r>
              <a:rPr lang="en-US" dirty="0" smtClean="0"/>
              <a:t>C2B)</a:t>
            </a:r>
            <a:endParaRPr lang="en-US" dirty="0"/>
          </a:p>
        </p:txBody>
      </p:sp>
      <p:sp>
        <p:nvSpPr>
          <p:cNvPr id="3" name="Content Placeholder 2"/>
          <p:cNvSpPr>
            <a:spLocks noGrp="1"/>
          </p:cNvSpPr>
          <p:nvPr>
            <p:ph idx="1"/>
          </p:nvPr>
        </p:nvSpPr>
        <p:spPr>
          <a:xfrm>
            <a:off x="1219200" y="1447800"/>
            <a:ext cx="7714488" cy="4800600"/>
          </a:xfrm>
        </p:spPr>
        <p:txBody>
          <a:bodyPr>
            <a:normAutofit/>
          </a:bodyPr>
          <a:lstStyle/>
          <a:p>
            <a:pPr algn="just" fontAlgn="base"/>
            <a:r>
              <a:rPr lang="en-US" sz="1800" dirty="0" smtClean="0"/>
              <a:t>What Is the Difference Between C2B and B2C?</a:t>
            </a:r>
          </a:p>
          <a:p>
            <a:pPr algn="just" fontAlgn="base"/>
            <a:r>
              <a:rPr lang="en-US" sz="1800" dirty="0" smtClean="0"/>
              <a:t>A B2C business markets and sells directly to customers, while C2B businesses rely on the actions of an intermediary—the consumer—to market their business. The main difference between </a:t>
            </a:r>
            <a:r>
              <a:rPr lang="en-US" sz="1800" u="sng" dirty="0" smtClean="0">
                <a:hlinkClick r:id="rId2"/>
              </a:rPr>
              <a:t>B2C</a:t>
            </a:r>
            <a:r>
              <a:rPr lang="en-US" sz="1800" dirty="0" smtClean="0"/>
              <a:t> and C2B is that the C2B model gives </a:t>
            </a:r>
            <a:r>
              <a:rPr lang="en-US" sz="1800" b="1" u="sng" dirty="0" smtClean="0">
                <a:solidFill>
                  <a:schemeClr val="accent1"/>
                </a:solidFill>
              </a:rPr>
              <a:t>more power and control to the consumer, and relies on them to provide value to the company, rather than the reverse</a:t>
            </a:r>
            <a:r>
              <a:rPr lang="en-US" sz="1800" dirty="0" smtClean="0"/>
              <a:t>.</a:t>
            </a:r>
          </a:p>
          <a:p>
            <a:pPr algn="just"/>
            <a:endParaRPr lang="en-US"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7790688" cy="5715000"/>
          </a:xfrm>
        </p:spPr>
        <p:txBody>
          <a:bodyPr>
            <a:noAutofit/>
          </a:bodyPr>
          <a:lstStyle/>
          <a:p>
            <a:pPr algn="just" fontAlgn="base"/>
            <a:r>
              <a:rPr lang="en-US" sz="1600" dirty="0" smtClean="0"/>
              <a:t>Examples </a:t>
            </a:r>
            <a:r>
              <a:rPr lang="en-US" sz="1600" dirty="0" smtClean="0"/>
              <a:t>of the C2B Model</a:t>
            </a:r>
          </a:p>
          <a:p>
            <a:pPr algn="just" fontAlgn="base"/>
            <a:endParaRPr lang="en-US" sz="1600" dirty="0" smtClean="0"/>
          </a:p>
          <a:p>
            <a:pPr algn="just" fontAlgn="base"/>
            <a:r>
              <a:rPr lang="en-US" sz="1600" dirty="0" smtClean="0"/>
              <a:t>C2B </a:t>
            </a:r>
            <a:r>
              <a:rPr lang="en-US" sz="1600" dirty="0" smtClean="0"/>
              <a:t>solutions offer just some of the following benefits.</a:t>
            </a:r>
          </a:p>
          <a:p>
            <a:pPr algn="just" fontAlgn="base">
              <a:buNone/>
            </a:pPr>
            <a:endParaRPr lang="en-US" sz="1600" dirty="0" smtClean="0"/>
          </a:p>
          <a:p>
            <a:pPr algn="just" fontAlgn="base">
              <a:buNone/>
            </a:pPr>
            <a:r>
              <a:rPr lang="en-US" sz="1600" dirty="0" smtClean="0"/>
              <a:t>	</a:t>
            </a:r>
            <a:r>
              <a:rPr lang="en-US" sz="1600" dirty="0" smtClean="0"/>
              <a:t>Reverse </a:t>
            </a:r>
            <a:r>
              <a:rPr lang="en-US" sz="1600" dirty="0" smtClean="0"/>
              <a:t>auctions: </a:t>
            </a:r>
            <a:endParaRPr lang="en-US" sz="1600" dirty="0" smtClean="0"/>
          </a:p>
          <a:p>
            <a:pPr algn="just" fontAlgn="base">
              <a:buNone/>
            </a:pPr>
            <a:r>
              <a:rPr lang="en-US" sz="1600" dirty="0" smtClean="0"/>
              <a:t>	</a:t>
            </a:r>
            <a:r>
              <a:rPr lang="en-US" sz="1600" dirty="0" smtClean="0"/>
              <a:t>Reverse </a:t>
            </a:r>
            <a:r>
              <a:rPr lang="en-US" sz="1600" dirty="0" smtClean="0"/>
              <a:t>auctions allow consumers to name the price for a product or service they want to purchase.</a:t>
            </a:r>
          </a:p>
          <a:p>
            <a:pPr algn="just" fontAlgn="base">
              <a:buNone/>
            </a:pPr>
            <a:r>
              <a:rPr lang="en-US" sz="1600" dirty="0" smtClean="0"/>
              <a:t>	</a:t>
            </a:r>
          </a:p>
          <a:p>
            <a:pPr algn="just" fontAlgn="base">
              <a:buNone/>
            </a:pPr>
            <a:r>
              <a:rPr lang="en-US" sz="1600" dirty="0" smtClean="0"/>
              <a:t>	</a:t>
            </a:r>
            <a:r>
              <a:rPr lang="en-US" sz="1600" dirty="0" smtClean="0"/>
              <a:t>Affiliate </a:t>
            </a:r>
            <a:r>
              <a:rPr lang="en-US" sz="1600" dirty="0" smtClean="0"/>
              <a:t>marketing: </a:t>
            </a:r>
            <a:endParaRPr lang="en-US" sz="1600" dirty="0" smtClean="0"/>
          </a:p>
          <a:p>
            <a:pPr algn="just" fontAlgn="base">
              <a:buNone/>
            </a:pPr>
            <a:r>
              <a:rPr lang="en-US" sz="1600" dirty="0" smtClean="0"/>
              <a:t>	</a:t>
            </a:r>
            <a:r>
              <a:rPr lang="en-US" sz="1600" dirty="0" smtClean="0"/>
              <a:t>Affiliate </a:t>
            </a:r>
            <a:r>
              <a:rPr lang="en-US" sz="1600" dirty="0" smtClean="0"/>
              <a:t>marketing allows end-users, often influencers, bloggers or publishers, to lend a company their platforms to market specific products on a commission basis. For example, a food company may invite a food blogger to include a new product in a recipe. When the blogger links to the product in the recipe, the business may offer the blogger a percentage of the sales that were driven from their site.</a:t>
            </a:r>
          </a:p>
          <a:p>
            <a:pPr algn="just" fontAlgn="base">
              <a:buNone/>
            </a:pPr>
            <a:r>
              <a:rPr lang="en-US" sz="1600" dirty="0" smtClean="0"/>
              <a:t>	</a:t>
            </a:r>
          </a:p>
          <a:p>
            <a:pPr algn="just" fontAlgn="base">
              <a:buNone/>
            </a:pPr>
            <a:r>
              <a:rPr lang="en-US" sz="1600" dirty="0" smtClean="0"/>
              <a:t>	</a:t>
            </a:r>
            <a:r>
              <a:rPr lang="en-US" sz="1600" dirty="0" smtClean="0"/>
              <a:t>Advertisement </a:t>
            </a:r>
            <a:r>
              <a:rPr lang="en-US" sz="1600" dirty="0" smtClean="0"/>
              <a:t>space: </a:t>
            </a:r>
            <a:endParaRPr lang="en-US" sz="1600" dirty="0" smtClean="0"/>
          </a:p>
          <a:p>
            <a:pPr algn="just" fontAlgn="base">
              <a:buNone/>
            </a:pPr>
            <a:r>
              <a:rPr lang="en-US" sz="1600" dirty="0" smtClean="0"/>
              <a:t>	</a:t>
            </a:r>
            <a:r>
              <a:rPr lang="en-US" sz="1600" dirty="0" smtClean="0"/>
              <a:t>C2B </a:t>
            </a:r>
            <a:r>
              <a:rPr lang="en-US" sz="1600" dirty="0" smtClean="0"/>
              <a:t>advertisement space allows end-users to receive a commission of the clicks on a different company’s ads that live on their site. Users can tailor the ads appearing on their page to include businesses similar to theirs, which increases the likelihood of their audience click-through.</a:t>
            </a:r>
          </a:p>
          <a:p>
            <a:pPr algn="just">
              <a:buNone/>
            </a:pPr>
            <a:endParaRPr lang="en-US" sz="1600" dirty="0"/>
          </a:p>
        </p:txBody>
      </p:sp>
      <p:sp>
        <p:nvSpPr>
          <p:cNvPr id="4" name="Title 1"/>
          <p:cNvSpPr>
            <a:spLocks noGrp="1"/>
          </p:cNvSpPr>
          <p:nvPr>
            <p:ph type="title"/>
          </p:nvPr>
        </p:nvSpPr>
        <p:spPr>
          <a:xfrm>
            <a:off x="1435608" y="0"/>
            <a:ext cx="7498080" cy="868362"/>
          </a:xfrm>
        </p:spPr>
        <p:txBody>
          <a:bodyPr>
            <a:normAutofit/>
          </a:bodyPr>
          <a:lstStyle/>
          <a:p>
            <a:r>
              <a:rPr lang="en-US" dirty="0" smtClean="0"/>
              <a:t>Consumer to Business (C2B</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792162"/>
          </a:xfrm>
        </p:spPr>
        <p:txBody>
          <a:bodyPr/>
          <a:lstStyle/>
          <a:p>
            <a:r>
              <a:rPr lang="en-US" dirty="0" smtClean="0"/>
              <a:t>Consumer to Business (C2B)</a:t>
            </a:r>
            <a:endParaRPr lang="en-US" dirty="0"/>
          </a:p>
        </p:txBody>
      </p:sp>
      <p:sp>
        <p:nvSpPr>
          <p:cNvPr id="3" name="Content Placeholder 2"/>
          <p:cNvSpPr>
            <a:spLocks noGrp="1"/>
          </p:cNvSpPr>
          <p:nvPr>
            <p:ph idx="1"/>
          </p:nvPr>
        </p:nvSpPr>
        <p:spPr>
          <a:xfrm>
            <a:off x="1219200" y="990600"/>
            <a:ext cx="7714488" cy="5638800"/>
          </a:xfrm>
        </p:spPr>
        <p:txBody>
          <a:bodyPr>
            <a:noAutofit/>
          </a:bodyPr>
          <a:lstStyle/>
          <a:p>
            <a:pPr algn="just" fontAlgn="base">
              <a:buNone/>
            </a:pPr>
            <a:r>
              <a:rPr lang="en-US" sz="1400" dirty="0" smtClean="0"/>
              <a:t>What Are the Advantages of the C2B Model</a:t>
            </a:r>
            <a:r>
              <a:rPr lang="en-US" sz="1400" dirty="0" smtClean="0"/>
              <a:t>?</a:t>
            </a:r>
          </a:p>
          <a:p>
            <a:pPr algn="just" fontAlgn="base">
              <a:buNone/>
            </a:pPr>
            <a:endParaRPr lang="en-US" sz="1400" dirty="0" smtClean="0"/>
          </a:p>
          <a:p>
            <a:pPr algn="just" fontAlgn="base">
              <a:buNone/>
            </a:pPr>
            <a:r>
              <a:rPr lang="en-US" sz="1400" dirty="0" smtClean="0"/>
              <a:t>There are many advantages to a C2B business model, including</a:t>
            </a:r>
            <a:r>
              <a:rPr lang="en-US" sz="1400" dirty="0" smtClean="0"/>
              <a:t>:</a:t>
            </a:r>
          </a:p>
          <a:p>
            <a:pPr algn="just" fontAlgn="base">
              <a:buNone/>
            </a:pPr>
            <a:endParaRPr lang="en-US" sz="1400" dirty="0" smtClean="0"/>
          </a:p>
          <a:p>
            <a:pPr algn="just" fontAlgn="base">
              <a:buNone/>
            </a:pPr>
            <a:r>
              <a:rPr lang="en-US" sz="1400" dirty="0" smtClean="0"/>
              <a:t>1. Improving consumer insight: </a:t>
            </a:r>
            <a:endParaRPr lang="en-US" sz="1400" dirty="0" smtClean="0"/>
          </a:p>
          <a:p>
            <a:pPr algn="just" fontAlgn="base">
              <a:buNone/>
            </a:pPr>
            <a:r>
              <a:rPr lang="en-US" sz="1400" dirty="0" smtClean="0"/>
              <a:t>	</a:t>
            </a:r>
            <a:r>
              <a:rPr lang="en-US" sz="1400" dirty="0" smtClean="0"/>
              <a:t>The </a:t>
            </a:r>
            <a:r>
              <a:rPr lang="en-US" sz="1400" dirty="0" smtClean="0"/>
              <a:t>benefit of a C2B model is that your customers are marketing for you, and reaching a customer base that is reflective of your accurate demographic. You can also use the information from the customer’s campaign as market research</a:t>
            </a:r>
            <a:r>
              <a:rPr lang="en-US" sz="1400" dirty="0" smtClean="0"/>
              <a:t>.</a:t>
            </a:r>
          </a:p>
          <a:p>
            <a:pPr algn="just" fontAlgn="base">
              <a:buNone/>
            </a:pPr>
            <a:endParaRPr lang="en-US" sz="1400" dirty="0" smtClean="0"/>
          </a:p>
          <a:p>
            <a:pPr algn="just" fontAlgn="base">
              <a:buNone/>
            </a:pPr>
            <a:r>
              <a:rPr lang="en-US" sz="1400" dirty="0" smtClean="0"/>
              <a:t>2. Brand loyalty and awareness: </a:t>
            </a:r>
            <a:endParaRPr lang="en-US" sz="1400" dirty="0" smtClean="0"/>
          </a:p>
          <a:p>
            <a:pPr algn="just" fontAlgn="base">
              <a:buNone/>
            </a:pPr>
            <a:r>
              <a:rPr lang="en-US" sz="1400" dirty="0" smtClean="0"/>
              <a:t>	</a:t>
            </a:r>
            <a:r>
              <a:rPr lang="en-US" sz="1400" dirty="0" smtClean="0"/>
              <a:t>Customers </a:t>
            </a:r>
            <a:r>
              <a:rPr lang="en-US" sz="1400" dirty="0" smtClean="0"/>
              <a:t>are more likely to trust the word of other customers than of large companies. C2B marketing can broaden the reach of your company and instill trust in your consumers</a:t>
            </a:r>
            <a:r>
              <a:rPr lang="en-US" sz="1400" dirty="0" smtClean="0"/>
              <a:t>.</a:t>
            </a:r>
          </a:p>
          <a:p>
            <a:pPr algn="just" fontAlgn="base">
              <a:buNone/>
            </a:pPr>
            <a:endParaRPr lang="en-US" sz="1400" dirty="0" smtClean="0"/>
          </a:p>
          <a:p>
            <a:pPr algn="just" fontAlgn="base">
              <a:buNone/>
            </a:pPr>
            <a:r>
              <a:rPr lang="en-US" sz="1400" dirty="0" smtClean="0"/>
              <a:t>3. Product development: </a:t>
            </a:r>
            <a:endParaRPr lang="en-US" sz="1400" dirty="0" smtClean="0"/>
          </a:p>
          <a:p>
            <a:pPr algn="just" fontAlgn="base">
              <a:buNone/>
            </a:pPr>
            <a:r>
              <a:rPr lang="en-US" sz="1400" dirty="0" smtClean="0"/>
              <a:t>	</a:t>
            </a:r>
            <a:r>
              <a:rPr lang="en-US" sz="1400" dirty="0" smtClean="0"/>
              <a:t>In </a:t>
            </a:r>
            <a:r>
              <a:rPr lang="en-US" sz="1400" dirty="0" smtClean="0"/>
              <a:t>a C2B business model, consumers have more opportunities to provide feedback about which products or services they like. This allows small businesses and startups to learn what products are most desirable for consumers, and to develop their products accordingly</a:t>
            </a:r>
            <a:r>
              <a:rPr lang="en-US" sz="1400" dirty="0" smtClean="0"/>
              <a:t>.</a:t>
            </a:r>
          </a:p>
          <a:p>
            <a:pPr algn="just" fontAlgn="base">
              <a:buNone/>
            </a:pPr>
            <a:endParaRPr lang="en-US" sz="1400" dirty="0" smtClean="0"/>
          </a:p>
          <a:p>
            <a:pPr algn="just" fontAlgn="base">
              <a:buNone/>
            </a:pPr>
            <a:r>
              <a:rPr lang="en-US" sz="1400" dirty="0" smtClean="0"/>
              <a:t>4. Automation: </a:t>
            </a:r>
            <a:endParaRPr lang="en-US" sz="1400" dirty="0" smtClean="0"/>
          </a:p>
          <a:p>
            <a:pPr algn="just" fontAlgn="base">
              <a:buNone/>
            </a:pPr>
            <a:r>
              <a:rPr lang="en-US" sz="1400" dirty="0" smtClean="0"/>
              <a:t>	</a:t>
            </a:r>
            <a:r>
              <a:rPr lang="en-US" sz="1400" dirty="0" smtClean="0"/>
              <a:t>Particular </a:t>
            </a:r>
            <a:r>
              <a:rPr lang="en-US" sz="1400" dirty="0" smtClean="0"/>
              <a:t>features can be automated for a C2B business, such as direct payments, facilitating easier connections between consumers and businesses.</a:t>
            </a:r>
          </a:p>
          <a:p>
            <a:pPr algn="just">
              <a:buNone/>
            </a:pPr>
            <a:endParaRPr lang="en-US" sz="1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to Business (C2B)</a:t>
            </a:r>
            <a:endParaRPr lang="en-US" dirty="0"/>
          </a:p>
        </p:txBody>
      </p:sp>
      <p:sp>
        <p:nvSpPr>
          <p:cNvPr id="3" name="Content Placeholder 2"/>
          <p:cNvSpPr>
            <a:spLocks noGrp="1"/>
          </p:cNvSpPr>
          <p:nvPr>
            <p:ph idx="1"/>
          </p:nvPr>
        </p:nvSpPr>
        <p:spPr>
          <a:xfrm>
            <a:off x="1435608" y="1447800"/>
            <a:ext cx="7498080" cy="5181600"/>
          </a:xfrm>
        </p:spPr>
        <p:txBody>
          <a:bodyPr>
            <a:noAutofit/>
          </a:bodyPr>
          <a:lstStyle/>
          <a:p>
            <a:pPr algn="just" fontAlgn="base">
              <a:buNone/>
            </a:pPr>
            <a:r>
              <a:rPr lang="en-US" sz="1800" dirty="0" smtClean="0"/>
              <a:t>What Are the Disadvantages of the C2B Model?</a:t>
            </a:r>
          </a:p>
          <a:p>
            <a:pPr algn="just" fontAlgn="base">
              <a:buNone/>
            </a:pPr>
            <a:r>
              <a:rPr lang="en-US" sz="1800" dirty="0" smtClean="0"/>
              <a:t>There are a few possible disadvantages of a C2B model that should be considered, before embarking on a C2B marketing effort</a:t>
            </a:r>
            <a:r>
              <a:rPr lang="en-US" sz="1800" dirty="0" smtClean="0"/>
              <a:t>:</a:t>
            </a:r>
          </a:p>
          <a:p>
            <a:pPr algn="just" fontAlgn="base">
              <a:buNone/>
            </a:pPr>
            <a:endParaRPr lang="en-US" sz="1800" dirty="0" smtClean="0"/>
          </a:p>
          <a:p>
            <a:pPr algn="just" fontAlgn="base">
              <a:buNone/>
            </a:pPr>
            <a:r>
              <a:rPr lang="en-US" sz="1800" dirty="0" smtClean="0"/>
              <a:t>1. Might be unpredictable: </a:t>
            </a:r>
            <a:endParaRPr lang="en-US" sz="1800" dirty="0" smtClean="0"/>
          </a:p>
          <a:p>
            <a:pPr algn="just" fontAlgn="base">
              <a:buNone/>
            </a:pPr>
            <a:r>
              <a:rPr lang="en-US" sz="1800" dirty="0" smtClean="0"/>
              <a:t>	</a:t>
            </a:r>
            <a:r>
              <a:rPr lang="en-US" sz="1800" dirty="0" smtClean="0"/>
              <a:t>Traditional </a:t>
            </a:r>
            <a:r>
              <a:rPr lang="en-US" sz="1800" dirty="0" smtClean="0"/>
              <a:t>business models like B2B and B2C are reliable business models that have been used for years. C2B models are relatively new and can be unstable. Relying entirely on a C2B model could be a risk in the long term because you’re betting on a customer's marketing efficacy, which you can’t control as a business owner</a:t>
            </a:r>
            <a:r>
              <a:rPr lang="en-US" sz="1800" dirty="0" smtClean="0"/>
              <a:t>.</a:t>
            </a:r>
          </a:p>
          <a:p>
            <a:pPr algn="just" fontAlgn="base">
              <a:buNone/>
            </a:pPr>
            <a:endParaRPr lang="en-US" sz="1800" dirty="0" smtClean="0"/>
          </a:p>
          <a:p>
            <a:pPr algn="just" fontAlgn="base">
              <a:buNone/>
            </a:pPr>
            <a:r>
              <a:rPr lang="en-US" sz="1800" dirty="0" smtClean="0"/>
              <a:t>2. Negative consumer responses: </a:t>
            </a:r>
            <a:endParaRPr lang="en-US" sz="1800" dirty="0" smtClean="0"/>
          </a:p>
          <a:p>
            <a:pPr algn="just" fontAlgn="base">
              <a:buNone/>
            </a:pPr>
            <a:r>
              <a:rPr lang="en-US" sz="1800" dirty="0" smtClean="0"/>
              <a:t>	</a:t>
            </a:r>
            <a:r>
              <a:rPr lang="en-US" sz="1800" dirty="0" smtClean="0"/>
              <a:t>Relying </a:t>
            </a:r>
            <a:r>
              <a:rPr lang="en-US" sz="1800" dirty="0" smtClean="0"/>
              <a:t>on a customer’s services for your business also means opening yourself up to negative feedback. Be prepared to mitigate any criticism without shutting down the channels of connection you've established with your consumers who provide your company value.</a:t>
            </a:r>
          </a:p>
          <a:p>
            <a:pPr algn="just">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2636838"/>
            <a:ext cx="7498080" cy="792162"/>
          </a:xfrm>
        </p:spPr>
        <p:txBody>
          <a:bodyPr/>
          <a:lstStyle/>
          <a:p>
            <a:pPr algn="ctr"/>
            <a:r>
              <a:rPr lang="en-US" dirty="0" smtClean="0"/>
              <a:t>T  H  A  N  K   Y  O  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2118</Words>
  <Application>Microsoft Office PowerPoint</Application>
  <PresentationFormat>On-screen Show (4:3)</PresentationFormat>
  <Paragraphs>316</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lpstr>Slide 35</vt:lpstr>
      <vt:lpstr>Business to Business (B2B)</vt:lpstr>
      <vt:lpstr>Top Trends In B2B E-Business</vt:lpstr>
      <vt:lpstr>Slide 38</vt:lpstr>
      <vt:lpstr>Top Trends In B2B E-Business</vt:lpstr>
      <vt:lpstr>Top Trends In B2B E-Business</vt:lpstr>
      <vt:lpstr>Top Trends In B2B E-Business</vt:lpstr>
      <vt:lpstr>Top Trends In B2B E-Business</vt:lpstr>
      <vt:lpstr>Business to Government (B2G)</vt:lpstr>
      <vt:lpstr>Business to Business to Consumer (B2B2C)</vt:lpstr>
      <vt:lpstr>Slide 45</vt:lpstr>
      <vt:lpstr>How Does B2B2C eCommerce Work?</vt:lpstr>
      <vt:lpstr>How Does B2B2C eCommerce Work?</vt:lpstr>
      <vt:lpstr>Slide 48</vt:lpstr>
      <vt:lpstr>B2B2C Meaning: Second “B” Is Business "B" in B2B2C </vt:lpstr>
      <vt:lpstr>Slide 50</vt:lpstr>
      <vt:lpstr>С Buyers in Business-to-Business-to-Consumer eCommerce</vt:lpstr>
      <vt:lpstr>Why are B2B Businesses Expanding to B2B2C and Is This Model Successful?</vt:lpstr>
      <vt:lpstr>Advantages of B2B2C When Selling Online</vt:lpstr>
      <vt:lpstr>Disadvantages of B2B2C</vt:lpstr>
      <vt:lpstr>Conclusion</vt:lpstr>
      <vt:lpstr>Consumer to Consumer (C2C)</vt:lpstr>
      <vt:lpstr>Consumer to Business (C2B</vt:lpstr>
      <vt:lpstr>Consumer to Business (C2B)</vt:lpstr>
      <vt:lpstr>Consumer to Business (C2B</vt:lpstr>
      <vt:lpstr>Consumer to Business (C2B)</vt:lpstr>
      <vt:lpstr>Consumer to Business (C2B)</vt:lpstr>
      <vt:lpstr>T  H  A  N  K   Y  O  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VIKRANTS</cp:lastModifiedBy>
  <cp:revision>97</cp:revision>
  <dcterms:created xsi:type="dcterms:W3CDTF">2022-04-28T04:33:08Z</dcterms:created>
  <dcterms:modified xsi:type="dcterms:W3CDTF">2022-07-18T00:15:29Z</dcterms:modified>
</cp:coreProperties>
</file>